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92" r:id="rId5"/>
    <p:sldId id="293" r:id="rId6"/>
    <p:sldId id="284" r:id="rId7"/>
    <p:sldId id="287" r:id="rId8"/>
    <p:sldId id="286" r:id="rId9"/>
    <p:sldId id="290" r:id="rId10"/>
    <p:sldId id="288" r:id="rId11"/>
    <p:sldId id="296" r:id="rId12"/>
    <p:sldId id="297" r:id="rId13"/>
    <p:sldId id="298" r:id="rId14"/>
    <p:sldId id="299" r:id="rId15"/>
    <p:sldId id="291" r:id="rId16"/>
    <p:sldId id="289" r:id="rId1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Sniglet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tepVSYeYStZUjEsGlIEohNxEp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84" d="100"/>
          <a:sy n="84" d="100"/>
        </p:scale>
        <p:origin x="788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0b91631c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ga0b91631c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663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15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2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394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38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105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74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a3a3be1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1a3a3be15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3a3be15a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1a3a3be15a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3a3be15a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1a3a3be15a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11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3a3be15a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1a3a3be15a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64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8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86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32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84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t-qaEksBC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ga0b91631c6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325" y="291000"/>
            <a:ext cx="730901" cy="7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a0b91631c6_0_68" descr="hand poin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1563" y="1074125"/>
            <a:ext cx="4265225" cy="4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a0b91631c6_0_68"/>
          <p:cNvSpPr txBox="1"/>
          <p:nvPr/>
        </p:nvSpPr>
        <p:spPr>
          <a:xfrm>
            <a:off x="3592509" y="1220410"/>
            <a:ext cx="33525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PH" sz="2400" b="1" i="0" u="none" strike="noStrike" cap="none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IKATLONG MARKAHAN</a:t>
            </a:r>
            <a:endParaRPr sz="2400" b="1" i="0" u="none" strike="noStrike" cap="none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PH" sz="4400" b="1" i="0" u="none" strike="noStrike" cap="none" dirty="0">
                <a:solidFill>
                  <a:srgbClr val="0070C0"/>
                </a:solidFill>
                <a:latin typeface="Sniglet"/>
                <a:ea typeface="Sniglet"/>
                <a:cs typeface="Sniglet"/>
                <a:sym typeface="Sniglet"/>
              </a:rPr>
              <a:t>MAPEH – MUSIC</a:t>
            </a:r>
            <a:endParaRPr sz="1400" b="0" i="0" u="none" strike="noStrike" cap="none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PH" sz="2400" b="1" i="0" u="none" strike="noStrike" cap="none" dirty="0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WEEK 5</a:t>
            </a:r>
            <a:endParaRPr sz="2400" b="1" i="0" u="none" strike="noStrike" cap="none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4AE34-D351-4737-9A33-928201C01BC3}"/>
              </a:ext>
            </a:extLst>
          </p:cNvPr>
          <p:cNvSpPr txBox="1"/>
          <p:nvPr/>
        </p:nvSpPr>
        <p:spPr>
          <a:xfrm>
            <a:off x="449580" y="586740"/>
            <a:ext cx="8084820" cy="35394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Ang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mga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pariralang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panghimig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ng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isang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awitin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ay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maaring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magkatulad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magkahawig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at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magkaiba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 Ang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magkatulad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na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parirala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ay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magkapareho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lahat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ng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aspeto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 Ang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magkahawig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na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parirala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ay may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pagkakatulad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at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pagkakaiba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Magkaiba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ang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mga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parirala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kung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ito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ay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walang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pagkakatulad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362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4AE34-D351-4737-9A33-928201C01BC3}"/>
              </a:ext>
            </a:extLst>
          </p:cNvPr>
          <p:cNvSpPr txBox="1"/>
          <p:nvPr/>
        </p:nvSpPr>
        <p:spPr>
          <a:xfrm>
            <a:off x="335280" y="53340"/>
            <a:ext cx="8679180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TAYAHIN</a:t>
            </a:r>
          </a:p>
          <a:p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Suriin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ang awiting “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Tayo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ay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Umawit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ng ABC.”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Sagutin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ang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mga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katanungan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Isulat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ang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titik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ng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tamang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sagot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851F5-5B22-449A-9ECE-41144EB5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75" y="1069003"/>
            <a:ext cx="5823249" cy="2667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F1F06-838C-401A-9550-15C1A0E302C2}"/>
              </a:ext>
            </a:extLst>
          </p:cNvPr>
          <p:cNvSpPr txBox="1"/>
          <p:nvPr/>
        </p:nvSpPr>
        <p:spPr>
          <a:xfrm>
            <a:off x="232409" y="3736140"/>
            <a:ext cx="8679180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_____1.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Aling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parirala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ang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magkatulad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A. A at B        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 B at C       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 B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atD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D. A at D</a:t>
            </a:r>
          </a:p>
        </p:txBody>
      </p:sp>
    </p:spTree>
    <p:extLst>
      <p:ext uri="{BB962C8B-B14F-4D97-AF65-F5344CB8AC3E}">
        <p14:creationId xmlns:p14="http://schemas.microsoft.com/office/powerpoint/2010/main" val="184051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851F5-5B22-449A-9ECE-41144EB5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9" y="99060"/>
            <a:ext cx="8157239" cy="373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F1F06-838C-401A-9550-15C1A0E302C2}"/>
              </a:ext>
            </a:extLst>
          </p:cNvPr>
          <p:cNvSpPr txBox="1"/>
          <p:nvPr/>
        </p:nvSpPr>
        <p:spPr>
          <a:xfrm>
            <a:off x="232409" y="3736140"/>
            <a:ext cx="8679180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_____2.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Paano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ilalarawan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ang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mga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pariralang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 at C?</a:t>
            </a:r>
          </a:p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A.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magkaiba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   C.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magkapareho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B.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magkatulad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D. </a:t>
            </a:r>
            <a:r>
              <a:rPr lang="en-US" sz="2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magkahawig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9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851F5-5B22-449A-9ECE-41144EB5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9" y="99060"/>
            <a:ext cx="8157239" cy="373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F1F06-838C-401A-9550-15C1A0E302C2}"/>
              </a:ext>
            </a:extLst>
          </p:cNvPr>
          <p:cNvSpPr txBox="1"/>
          <p:nvPr/>
        </p:nvSpPr>
        <p:spPr>
          <a:xfrm>
            <a:off x="232409" y="3736140"/>
            <a:ext cx="8679180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_____3. Alin ang mga pariralang magkaiba?</a:t>
            </a:r>
          </a:p>
          <a:p>
            <a:r>
              <a:rPr lang="da-DK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A.   A at C                                C.   B at D</a:t>
            </a:r>
          </a:p>
          <a:p>
            <a:r>
              <a:rPr lang="da-DK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B.    A at D                                D.   A, B at C</a:t>
            </a:r>
            <a:endParaRPr 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6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851F5-5B22-449A-9ECE-41144EB5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39" y="93133"/>
            <a:ext cx="6722761" cy="3079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F1F06-838C-401A-9550-15C1A0E302C2}"/>
              </a:ext>
            </a:extLst>
          </p:cNvPr>
          <p:cNvSpPr txBox="1"/>
          <p:nvPr/>
        </p:nvSpPr>
        <p:spPr>
          <a:xfrm>
            <a:off x="339089" y="3174600"/>
            <a:ext cx="8679180" cy="175432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da-DK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_____4. Alin sa mga sumusunod ang katangian ng mga pariralang magkahawig? </a:t>
            </a:r>
          </a:p>
          <a:p>
            <a:r>
              <a:rPr lang="da-DK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A. Magkatulad sa lahat ng aspeto.</a:t>
            </a:r>
          </a:p>
          <a:p>
            <a:r>
              <a:rPr lang="da-DK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B. Magakaiba sa lahat ng aspeto.</a:t>
            </a:r>
          </a:p>
          <a:p>
            <a:r>
              <a:rPr lang="da-DK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C. May pagkakatulad ngunit may pagkakaiba din.</a:t>
            </a:r>
          </a:p>
          <a:p>
            <a:r>
              <a:rPr lang="da-DK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D. Walang sa nabanggit</a:t>
            </a:r>
          </a:p>
        </p:txBody>
      </p:sp>
    </p:spTree>
    <p:extLst>
      <p:ext uri="{BB962C8B-B14F-4D97-AF65-F5344CB8AC3E}">
        <p14:creationId xmlns:p14="http://schemas.microsoft.com/office/powerpoint/2010/main" val="321414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AA880-669E-49F6-A824-927F4A01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3" y="1092133"/>
            <a:ext cx="8736373" cy="31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B64B57-5D6C-42A7-8A37-EB4D3E94A3C7}"/>
              </a:ext>
            </a:extLst>
          </p:cNvPr>
          <p:cNvSpPr/>
          <p:nvPr/>
        </p:nvSpPr>
        <p:spPr>
          <a:xfrm>
            <a:off x="716280" y="372189"/>
            <a:ext cx="803148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Sniglet" panose="020B0604020202020204" charset="0"/>
              </a:rPr>
              <a:t>C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Sniglet" panose="020B0604020202020204" charset="0"/>
              </a:rPr>
              <a:t>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Sniglet" panose="020B0604020202020204" charset="0"/>
              </a:rPr>
              <a:t>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Sniglet" panose="020B0604020202020204" charset="0"/>
              </a:rPr>
              <a:t>A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Sniglet" panose="020B0604020202020204" charset="0"/>
              </a:rPr>
              <a:t>C &amp; D</a:t>
            </a:r>
          </a:p>
          <a:p>
            <a:pPr marL="457200" indent="-457200">
              <a:buAutoNum type="arabicPeriod"/>
            </a:pPr>
            <a:endParaRPr lang="en-US" sz="2400" dirty="0">
              <a:latin typeface="Sniglet" panose="020B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Sniglet" panose="020B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08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1a3a3be15a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325" y="291000"/>
            <a:ext cx="730901" cy="7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1a3a3be15ab_0_0" descr="hand poin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1563" y="1074125"/>
            <a:ext cx="4265225" cy="4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1a3a3be15ab_0_0"/>
          <p:cNvSpPr txBox="1"/>
          <p:nvPr/>
        </p:nvSpPr>
        <p:spPr>
          <a:xfrm>
            <a:off x="3592496" y="1220400"/>
            <a:ext cx="48249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100"/>
            </a:pP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Recognizes similar and contrasting phrases in vocal and instrumental music </a:t>
            </a:r>
          </a:p>
          <a:p>
            <a:pPr lvl="0">
              <a:buSzPts val="1100"/>
            </a:pP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1. melodic </a:t>
            </a:r>
          </a:p>
          <a:p>
            <a:pPr lvl="0">
              <a:buSzPts val="1100"/>
            </a:pP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2. rhythmic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2334CE-E209-4D79-A0F4-F4DF876E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29" y="836771"/>
            <a:ext cx="5428152" cy="2182613"/>
          </a:xfrm>
          <a:prstGeom prst="rect">
            <a:avLst/>
          </a:prstGeom>
        </p:spPr>
      </p:pic>
      <p:sp>
        <p:nvSpPr>
          <p:cNvPr id="5" name="Google Shape;61;g1a3a3be15ab_0_0">
            <a:extLst>
              <a:ext uri="{FF2B5EF4-FFF2-40B4-BE49-F238E27FC236}">
                <a16:creationId xmlns:a16="http://schemas.microsoft.com/office/drawing/2014/main" id="{0F09B8A7-8CD9-4E3E-AEB7-0B9AE89EB0E7}"/>
              </a:ext>
            </a:extLst>
          </p:cNvPr>
          <p:cNvSpPr txBox="1"/>
          <p:nvPr/>
        </p:nvSpPr>
        <p:spPr>
          <a:xfrm>
            <a:off x="707304" y="375147"/>
            <a:ext cx="7865195" cy="4616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100"/>
            </a:pP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Pag-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aralan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ang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awiting“London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Bridge is Falling Down” </a:t>
            </a:r>
            <a:endParaRPr sz="1600" b="1" i="0" u="none" strike="noStrike" cap="none" dirty="0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" name="Google Shape;61;g1a3a3be15ab_0_0">
            <a:extLst>
              <a:ext uri="{FF2B5EF4-FFF2-40B4-BE49-F238E27FC236}">
                <a16:creationId xmlns:a16="http://schemas.microsoft.com/office/drawing/2014/main" id="{C76C0B78-57FA-4767-A8EC-F11285F8A8CA}"/>
              </a:ext>
            </a:extLst>
          </p:cNvPr>
          <p:cNvSpPr txBox="1"/>
          <p:nvPr/>
        </p:nvSpPr>
        <p:spPr>
          <a:xfrm>
            <a:off x="639402" y="3103204"/>
            <a:ext cx="7865195" cy="15696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100"/>
            </a:pP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•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Ilang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lines ang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bumubuo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sa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awitin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</a:p>
          <a:p>
            <a:pPr lvl="0">
              <a:buSzPts val="1100"/>
            </a:pP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•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Paano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mo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ihahambing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ang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mga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measures 1 at 2 ng L1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sa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measure 1 at2 ng L2?</a:t>
            </a:r>
          </a:p>
          <a:p>
            <a:pPr lvl="0">
              <a:buSzPts val="1100"/>
            </a:pP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•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Magkatulad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ba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o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magkahawig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 ang L1 at L2? </a:t>
            </a:r>
            <a:r>
              <a:rPr lang="en-US" sz="2400" dirty="0" err="1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Bakit</a:t>
            </a:r>
            <a:r>
              <a:rPr lang="en-US" sz="2400" dirty="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9EEC9A-0091-4C8E-8EA5-9327E6762CD8}"/>
              </a:ext>
            </a:extLst>
          </p:cNvPr>
          <p:cNvSpPr/>
          <p:nvPr/>
        </p:nvSpPr>
        <p:spPr>
          <a:xfrm>
            <a:off x="888978" y="2452985"/>
            <a:ext cx="8015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https://www.youtube.com/watch?v=ht-qaEksBCw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D734F2-FA1C-4037-8FC4-93FBBC17998D}"/>
              </a:ext>
            </a:extLst>
          </p:cNvPr>
          <p:cNvSpPr/>
          <p:nvPr/>
        </p:nvSpPr>
        <p:spPr>
          <a:xfrm>
            <a:off x="1967799" y="1495842"/>
            <a:ext cx="5857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Century Gothic" panose="020B0502020202020204" pitchFamily="34" charset="0"/>
              </a:rPr>
              <a:t>Panoorin</a:t>
            </a:r>
            <a:r>
              <a:rPr lang="en-US" sz="2800" dirty="0">
                <a:latin typeface="Century Gothic" panose="020B0502020202020204" pitchFamily="34" charset="0"/>
              </a:rPr>
              <a:t> ang video lesson na </a:t>
            </a:r>
            <a:r>
              <a:rPr lang="en-US" sz="2800" dirty="0" err="1">
                <a:latin typeface="Century Gothic" panose="020B0502020202020204" pitchFamily="34" charset="0"/>
              </a:rPr>
              <a:t>ito</a:t>
            </a: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87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PEH 4 MUSIC YUNIT 3 Aralin 3 Ang Magkahawig at Di-Magkatulad na mga Musical Phrase">
            <a:hlinkClick r:id="" action="ppaction://media"/>
            <a:extLst>
              <a:ext uri="{FF2B5EF4-FFF2-40B4-BE49-F238E27FC236}">
                <a16:creationId xmlns:a16="http://schemas.microsoft.com/office/drawing/2014/main" id="{4E55D388-F2A8-4288-8C07-F98264359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413" y="169545"/>
            <a:ext cx="8541173" cy="4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B04286-E4ED-4FB2-87D5-6892FE24FCA2}"/>
              </a:ext>
            </a:extLst>
          </p:cNvPr>
          <p:cNvSpPr/>
          <p:nvPr/>
        </p:nvSpPr>
        <p:spPr>
          <a:xfrm>
            <a:off x="106262" y="143718"/>
            <a:ext cx="5035353" cy="461665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Pag-</a:t>
            </a:r>
            <a:r>
              <a:rPr lang="en-US" sz="2400" dirty="0" err="1">
                <a:latin typeface="Century Gothic" panose="020B0502020202020204" pitchFamily="34" charset="0"/>
              </a:rPr>
              <a:t>aralan</a:t>
            </a:r>
            <a:r>
              <a:rPr lang="en-US" sz="2400" dirty="0">
                <a:latin typeface="Century Gothic" panose="020B0502020202020204" pitchFamily="34" charset="0"/>
              </a:rPr>
              <a:t> ang awiting “ROSES”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C0A7C-8DF7-4A74-AEEB-8BF55BE7C87A}"/>
              </a:ext>
            </a:extLst>
          </p:cNvPr>
          <p:cNvSpPr/>
          <p:nvPr/>
        </p:nvSpPr>
        <p:spPr>
          <a:xfrm>
            <a:off x="5620678" y="695759"/>
            <a:ext cx="3417060" cy="4093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Ang awiting “Roses” ay </a:t>
            </a:r>
            <a:r>
              <a:rPr lang="en-US" sz="2000" dirty="0" err="1"/>
              <a:t>binubuo</a:t>
            </a:r>
            <a:r>
              <a:rPr lang="en-US" sz="2000" dirty="0"/>
              <a:t> ng 4 na lines. Ang </a:t>
            </a:r>
            <a:r>
              <a:rPr lang="en-US" sz="2000" dirty="0" err="1"/>
              <a:t>mga</a:t>
            </a:r>
            <a:r>
              <a:rPr lang="en-US" sz="2000" dirty="0"/>
              <a:t> notes at rest na </a:t>
            </a:r>
            <a:r>
              <a:rPr lang="en-US" sz="2000" dirty="0" err="1"/>
              <a:t>ginamit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L1 at L2 ay </a:t>
            </a:r>
            <a:r>
              <a:rPr lang="en-US" sz="2000" dirty="0" err="1"/>
              <a:t>pareho</a:t>
            </a:r>
            <a:r>
              <a:rPr lang="en-US" sz="2000" dirty="0"/>
              <a:t> at </a:t>
            </a:r>
            <a:r>
              <a:rPr lang="en-US" sz="2000" dirty="0" err="1"/>
              <a:t>nakaguhit</a:t>
            </a:r>
            <a:r>
              <a:rPr lang="en-US" sz="2000" dirty="0"/>
              <a:t> </a:t>
            </a:r>
            <a:r>
              <a:rPr lang="en-US" sz="2000" dirty="0" err="1"/>
              <a:t>ito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parehong</a:t>
            </a:r>
            <a:r>
              <a:rPr lang="en-US" sz="2000" dirty="0"/>
              <a:t> lines at spaces, kaya ang </a:t>
            </a:r>
            <a:r>
              <a:rPr lang="en-US" sz="2000" dirty="0" err="1"/>
              <a:t>mga</a:t>
            </a:r>
            <a:r>
              <a:rPr lang="en-US" sz="2000" dirty="0"/>
              <a:t> </a:t>
            </a:r>
            <a:r>
              <a:rPr lang="en-US" sz="2000" dirty="0" err="1"/>
              <a:t>ito</a:t>
            </a:r>
            <a:r>
              <a:rPr lang="en-US" sz="2000" dirty="0"/>
              <a:t> ay </a:t>
            </a:r>
            <a:r>
              <a:rPr lang="en-US" sz="2000" dirty="0" err="1"/>
              <a:t>magkatulad</a:t>
            </a:r>
            <a:r>
              <a:rPr lang="en-US" sz="2000" dirty="0"/>
              <a:t> na </a:t>
            </a:r>
            <a:r>
              <a:rPr lang="en-US" sz="2000" dirty="0" err="1"/>
              <a:t>parirala</a:t>
            </a:r>
            <a:r>
              <a:rPr lang="en-US" sz="2000" dirty="0"/>
              <a:t>. Ang L3 at L4 ay </a:t>
            </a:r>
            <a:r>
              <a:rPr lang="en-US" sz="2000" dirty="0" err="1"/>
              <a:t>gumamit</a:t>
            </a:r>
            <a:r>
              <a:rPr lang="en-US" sz="2000" dirty="0"/>
              <a:t> ng </a:t>
            </a:r>
            <a:r>
              <a:rPr lang="en-US" sz="2000" dirty="0" err="1"/>
              <a:t>parehong</a:t>
            </a:r>
            <a:r>
              <a:rPr lang="en-US" sz="2000" dirty="0"/>
              <a:t> </a:t>
            </a:r>
            <a:r>
              <a:rPr lang="en-US" sz="2000" dirty="0" err="1"/>
              <a:t>mga</a:t>
            </a:r>
            <a:r>
              <a:rPr lang="en-US" sz="2000" dirty="0"/>
              <a:t> notes at rest; </a:t>
            </a:r>
            <a:r>
              <a:rPr lang="en-US" sz="2000" dirty="0" err="1"/>
              <a:t>ngunit</a:t>
            </a:r>
            <a:r>
              <a:rPr lang="en-US" sz="2000" dirty="0"/>
              <a:t> ang </a:t>
            </a:r>
            <a:r>
              <a:rPr lang="en-US" sz="2000" dirty="0" err="1"/>
              <a:t>pangalawang</a:t>
            </a:r>
            <a:r>
              <a:rPr lang="en-US" sz="2000" dirty="0"/>
              <a:t> measure ng </a:t>
            </a:r>
            <a:r>
              <a:rPr lang="en-US" sz="2000" dirty="0" err="1"/>
              <a:t>mga</a:t>
            </a:r>
            <a:r>
              <a:rPr lang="en-US" sz="2000" dirty="0"/>
              <a:t> </a:t>
            </a:r>
            <a:r>
              <a:rPr lang="en-US" sz="2000" dirty="0" err="1"/>
              <a:t>ito</a:t>
            </a:r>
            <a:r>
              <a:rPr lang="en-US" sz="2000" dirty="0"/>
              <a:t> ay </a:t>
            </a:r>
            <a:r>
              <a:rPr lang="en-US" sz="2000" dirty="0" err="1"/>
              <a:t>hindi</a:t>
            </a:r>
            <a:r>
              <a:rPr lang="en-US" sz="2000" dirty="0"/>
              <a:t> </a:t>
            </a:r>
            <a:r>
              <a:rPr lang="en-US" sz="2000" dirty="0" err="1"/>
              <a:t>nakasulat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parehong</a:t>
            </a:r>
            <a:r>
              <a:rPr lang="en-US" sz="2000" dirty="0"/>
              <a:t> </a:t>
            </a:r>
            <a:r>
              <a:rPr lang="en-US" sz="2000" dirty="0" err="1"/>
              <a:t>lugar</a:t>
            </a:r>
            <a:r>
              <a:rPr lang="en-US" sz="20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DBF9E-41E3-4742-9764-F80D8D715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" y="695759"/>
            <a:ext cx="551441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6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78E5D0-F153-4B4B-9FF8-F15413898D2E}"/>
              </a:ext>
            </a:extLst>
          </p:cNvPr>
          <p:cNvSpPr/>
          <p:nvPr/>
        </p:nvSpPr>
        <p:spPr>
          <a:xfrm>
            <a:off x="769620" y="309592"/>
            <a:ext cx="7741920" cy="45243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i="1" dirty="0" err="1">
                <a:latin typeface="Century Gothic" panose="020B0502020202020204" pitchFamily="34" charset="0"/>
              </a:rPr>
              <a:t>Samakatuwid</a:t>
            </a:r>
            <a:r>
              <a:rPr lang="en-US" sz="3200" i="1" dirty="0">
                <a:latin typeface="Century Gothic" panose="020B0502020202020204" pitchFamily="34" charset="0"/>
              </a:rPr>
              <a:t>, ang L3 at L4 ay </a:t>
            </a:r>
            <a:r>
              <a:rPr lang="en-US" sz="3200" i="1" dirty="0" err="1">
                <a:latin typeface="Century Gothic" panose="020B0502020202020204" pitchFamily="34" charset="0"/>
              </a:rPr>
              <a:t>tinatawag</a:t>
            </a:r>
            <a:r>
              <a:rPr lang="en-US" sz="3200" i="1" dirty="0">
                <a:latin typeface="Century Gothic" panose="020B0502020202020204" pitchFamily="34" charset="0"/>
              </a:rPr>
              <a:t> na </a:t>
            </a:r>
            <a:r>
              <a:rPr lang="en-US" sz="3200" i="1" dirty="0" err="1">
                <a:latin typeface="Century Gothic" panose="020B0502020202020204" pitchFamily="34" charset="0"/>
              </a:rPr>
              <a:t>magkahawig</a:t>
            </a:r>
            <a:r>
              <a:rPr lang="en-US" sz="3200" i="1" dirty="0">
                <a:latin typeface="Century Gothic" panose="020B0502020202020204" pitchFamily="34" charset="0"/>
              </a:rPr>
              <a:t> na </a:t>
            </a:r>
            <a:r>
              <a:rPr lang="en-US" sz="3200" i="1" dirty="0" err="1">
                <a:latin typeface="Century Gothic" panose="020B0502020202020204" pitchFamily="34" charset="0"/>
              </a:rPr>
              <a:t>parirala</a:t>
            </a:r>
            <a:r>
              <a:rPr lang="en-US" sz="3200" i="1" dirty="0">
                <a:latin typeface="Century Gothic" panose="020B0502020202020204" pitchFamily="34" charset="0"/>
              </a:rPr>
              <a:t>. </a:t>
            </a:r>
          </a:p>
          <a:p>
            <a:r>
              <a:rPr lang="en-US" sz="3200" i="1" dirty="0" err="1">
                <a:latin typeface="Century Gothic" panose="020B0502020202020204" pitchFamily="34" charset="0"/>
              </a:rPr>
              <a:t>Magkahawig</a:t>
            </a:r>
            <a:r>
              <a:rPr lang="en-US" sz="3200" i="1" dirty="0">
                <a:latin typeface="Century Gothic" panose="020B0502020202020204" pitchFamily="34" charset="0"/>
              </a:rPr>
              <a:t> na </a:t>
            </a:r>
            <a:r>
              <a:rPr lang="en-US" sz="3200" i="1" dirty="0" err="1">
                <a:latin typeface="Century Gothic" panose="020B0502020202020204" pitchFamily="34" charset="0"/>
              </a:rPr>
              <a:t>parirala</a:t>
            </a:r>
            <a:r>
              <a:rPr lang="en-US" sz="3200" i="1" dirty="0">
                <a:latin typeface="Century Gothic" panose="020B0502020202020204" pitchFamily="34" charset="0"/>
              </a:rPr>
              <a:t> </a:t>
            </a:r>
            <a:r>
              <a:rPr lang="en-US" sz="3200" i="1" dirty="0" err="1">
                <a:latin typeface="Century Gothic" panose="020B0502020202020204" pitchFamily="34" charset="0"/>
              </a:rPr>
              <a:t>dahil</a:t>
            </a:r>
            <a:r>
              <a:rPr lang="en-US" sz="3200" i="1" dirty="0">
                <a:latin typeface="Century Gothic" panose="020B0502020202020204" pitchFamily="34" charset="0"/>
              </a:rPr>
              <a:t> may </a:t>
            </a:r>
            <a:r>
              <a:rPr lang="en-US" sz="3200" i="1" dirty="0" err="1">
                <a:latin typeface="Century Gothic" panose="020B0502020202020204" pitchFamily="34" charset="0"/>
              </a:rPr>
              <a:t>pagkakatulad</a:t>
            </a:r>
            <a:r>
              <a:rPr lang="en-US" sz="3200" i="1" dirty="0">
                <a:latin typeface="Century Gothic" panose="020B0502020202020204" pitchFamily="34" charset="0"/>
              </a:rPr>
              <a:t> </a:t>
            </a:r>
            <a:r>
              <a:rPr lang="en-US" sz="3200" i="1" dirty="0" err="1">
                <a:latin typeface="Century Gothic" panose="020B0502020202020204" pitchFamily="34" charset="0"/>
              </a:rPr>
              <a:t>ngunit</a:t>
            </a:r>
            <a:r>
              <a:rPr lang="en-US" sz="3200" i="1" dirty="0">
                <a:latin typeface="Century Gothic" panose="020B0502020202020204" pitchFamily="34" charset="0"/>
              </a:rPr>
              <a:t> may </a:t>
            </a:r>
            <a:r>
              <a:rPr lang="en-US" sz="3200" i="1" dirty="0" err="1">
                <a:latin typeface="Century Gothic" panose="020B0502020202020204" pitchFamily="34" charset="0"/>
              </a:rPr>
              <a:t>pagkakaiba</a:t>
            </a:r>
            <a:r>
              <a:rPr lang="en-US" sz="3200" i="1" dirty="0">
                <a:latin typeface="Century Gothic" panose="020B0502020202020204" pitchFamily="34" charset="0"/>
              </a:rPr>
              <a:t> din ang </a:t>
            </a:r>
            <a:r>
              <a:rPr lang="en-US" sz="3200" i="1" dirty="0" err="1">
                <a:latin typeface="Century Gothic" panose="020B0502020202020204" pitchFamily="34" charset="0"/>
              </a:rPr>
              <a:t>mga</a:t>
            </a:r>
            <a:r>
              <a:rPr lang="en-US" sz="3200" i="1" dirty="0">
                <a:latin typeface="Century Gothic" panose="020B0502020202020204" pitchFamily="34" charset="0"/>
              </a:rPr>
              <a:t> </a:t>
            </a:r>
            <a:r>
              <a:rPr lang="en-US" sz="3200" i="1" dirty="0" err="1">
                <a:latin typeface="Century Gothic" panose="020B0502020202020204" pitchFamily="34" charset="0"/>
              </a:rPr>
              <a:t>ito</a:t>
            </a:r>
            <a:r>
              <a:rPr lang="en-US" sz="3200" i="1" dirty="0">
                <a:latin typeface="Century Gothic" panose="020B0502020202020204" pitchFamily="34" charset="0"/>
              </a:rPr>
              <a:t>. Ang L1 at L3 ay </a:t>
            </a:r>
            <a:r>
              <a:rPr lang="en-US" sz="3200" i="1" dirty="0" err="1">
                <a:latin typeface="Century Gothic" panose="020B0502020202020204" pitchFamily="34" charset="0"/>
              </a:rPr>
              <a:t>pariralang</a:t>
            </a:r>
            <a:r>
              <a:rPr lang="en-US" sz="3200" i="1" dirty="0">
                <a:latin typeface="Century Gothic" panose="020B0502020202020204" pitchFamily="34" charset="0"/>
              </a:rPr>
              <a:t> </a:t>
            </a:r>
            <a:r>
              <a:rPr lang="en-US" sz="3200" i="1" dirty="0" err="1">
                <a:latin typeface="Century Gothic" panose="020B0502020202020204" pitchFamily="34" charset="0"/>
              </a:rPr>
              <a:t>magkaiba</a:t>
            </a:r>
            <a:r>
              <a:rPr lang="en-US" sz="3200" i="1" dirty="0">
                <a:latin typeface="Century Gothic" panose="020B0502020202020204" pitchFamily="34" charset="0"/>
              </a:rPr>
              <a:t> </a:t>
            </a:r>
            <a:r>
              <a:rPr lang="en-US" sz="3200" i="1" dirty="0" err="1">
                <a:latin typeface="Century Gothic" panose="020B0502020202020204" pitchFamily="34" charset="0"/>
              </a:rPr>
              <a:t>dahil</a:t>
            </a:r>
            <a:r>
              <a:rPr lang="en-US" sz="3200" i="1" dirty="0">
                <a:latin typeface="Century Gothic" panose="020B0502020202020204" pitchFamily="34" charset="0"/>
              </a:rPr>
              <a:t> </a:t>
            </a:r>
            <a:r>
              <a:rPr lang="en-US" sz="3200" i="1" dirty="0" err="1">
                <a:latin typeface="Century Gothic" panose="020B0502020202020204" pitchFamily="34" charset="0"/>
              </a:rPr>
              <a:t>sa</a:t>
            </a:r>
            <a:r>
              <a:rPr lang="en-US" sz="3200" i="1" dirty="0">
                <a:latin typeface="Century Gothic" panose="020B0502020202020204" pitchFamily="34" charset="0"/>
              </a:rPr>
              <a:t> </a:t>
            </a:r>
            <a:r>
              <a:rPr lang="en-US" sz="3200" i="1" dirty="0" err="1">
                <a:latin typeface="Century Gothic" panose="020B0502020202020204" pitchFamily="34" charset="0"/>
              </a:rPr>
              <a:t>unang</a:t>
            </a:r>
            <a:r>
              <a:rPr lang="en-US" sz="3200" i="1" dirty="0">
                <a:latin typeface="Century Gothic" panose="020B0502020202020204" pitchFamily="34" charset="0"/>
              </a:rPr>
              <a:t> measure pa </a:t>
            </a:r>
            <a:r>
              <a:rPr lang="en-US" sz="3200" i="1" dirty="0" err="1">
                <a:latin typeface="Century Gothic" panose="020B0502020202020204" pitchFamily="34" charset="0"/>
              </a:rPr>
              <a:t>lang</a:t>
            </a:r>
            <a:r>
              <a:rPr lang="en-US" sz="3200" i="1" dirty="0">
                <a:latin typeface="Century Gothic" panose="020B0502020202020204" pitchFamily="34" charset="0"/>
              </a:rPr>
              <a:t> ay </a:t>
            </a:r>
            <a:r>
              <a:rPr lang="en-US" sz="3200" i="1" dirty="0" err="1">
                <a:latin typeface="Century Gothic" panose="020B0502020202020204" pitchFamily="34" charset="0"/>
              </a:rPr>
              <a:t>magkaiba</a:t>
            </a:r>
            <a:r>
              <a:rPr lang="en-US" sz="3200" i="1" dirty="0">
                <a:latin typeface="Century Gothic" panose="020B0502020202020204" pitchFamily="34" charset="0"/>
              </a:rPr>
              <a:t> na ang </a:t>
            </a:r>
            <a:r>
              <a:rPr lang="en-US" sz="3200" i="1" dirty="0" err="1">
                <a:latin typeface="Century Gothic" panose="020B0502020202020204" pitchFamily="34" charset="0"/>
              </a:rPr>
              <a:t>tono</a:t>
            </a:r>
            <a:r>
              <a:rPr lang="en-US" sz="3200" i="1" dirty="0">
                <a:latin typeface="Century Gothic" panose="020B0502020202020204" pitchFamily="34" charset="0"/>
              </a:rPr>
              <a:t> </a:t>
            </a:r>
            <a:r>
              <a:rPr lang="en-US" sz="3200" i="1" dirty="0" err="1">
                <a:latin typeface="Century Gothic" panose="020B0502020202020204" pitchFamily="34" charset="0"/>
              </a:rPr>
              <a:t>nito</a:t>
            </a:r>
            <a:r>
              <a:rPr lang="en-US" sz="3200" i="1" dirty="0"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29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BCEC9F-B84E-4809-8AE2-E13BF9D5D8B2}"/>
              </a:ext>
            </a:extLst>
          </p:cNvPr>
          <p:cNvSpPr/>
          <p:nvPr/>
        </p:nvSpPr>
        <p:spPr>
          <a:xfrm>
            <a:off x="662940" y="680829"/>
            <a:ext cx="8100060" cy="3539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Ang coda ay </a:t>
            </a:r>
            <a:r>
              <a:rPr lang="en-US" sz="2800" dirty="0" err="1">
                <a:latin typeface="Century Gothic" panose="020B0502020202020204" pitchFamily="34" charset="0"/>
              </a:rPr>
              <a:t>nagmula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sa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salitang</a:t>
            </a:r>
            <a:r>
              <a:rPr lang="en-US" sz="2800" dirty="0">
                <a:latin typeface="Century Gothic" panose="020B0502020202020204" pitchFamily="34" charset="0"/>
              </a:rPr>
              <a:t> Latin – “cauda” na ang </a:t>
            </a:r>
            <a:r>
              <a:rPr lang="en-US" sz="2800" dirty="0" err="1">
                <a:latin typeface="Century Gothic" panose="020B0502020202020204" pitchFamily="34" charset="0"/>
              </a:rPr>
              <a:t>ibig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sabihin</a:t>
            </a:r>
            <a:r>
              <a:rPr lang="en-US" sz="2800" dirty="0">
                <a:latin typeface="Century Gothic" panose="020B0502020202020204" pitchFamily="34" charset="0"/>
              </a:rPr>
              <a:t> ay </a:t>
            </a:r>
            <a:r>
              <a:rPr lang="en-US" sz="2800" dirty="0" err="1">
                <a:latin typeface="Century Gothic" panose="020B0502020202020204" pitchFamily="34" charset="0"/>
              </a:rPr>
              <a:t>buntot</a:t>
            </a:r>
            <a:r>
              <a:rPr lang="en-US" sz="2800" dirty="0">
                <a:latin typeface="Century Gothic" panose="020B0502020202020204" pitchFamily="34" charset="0"/>
              </a:rPr>
              <a:t>. 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Ang </a:t>
            </a:r>
            <a:r>
              <a:rPr lang="en-US" sz="2800" dirty="0" err="1">
                <a:latin typeface="Century Gothic" panose="020B0502020202020204" pitchFamily="34" charset="0"/>
              </a:rPr>
              <a:t>bahaging</a:t>
            </a:r>
            <a:r>
              <a:rPr lang="en-US" sz="2800" dirty="0">
                <a:latin typeface="Century Gothic" panose="020B0502020202020204" pitchFamily="34" charset="0"/>
              </a:rPr>
              <a:t> coda ay </a:t>
            </a:r>
            <a:r>
              <a:rPr lang="en-US" sz="2800" dirty="0" err="1">
                <a:latin typeface="Century Gothic" panose="020B0502020202020204" pitchFamily="34" charset="0"/>
              </a:rPr>
              <a:t>makikita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sa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huling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bahagi</a:t>
            </a:r>
            <a:r>
              <a:rPr lang="en-US" sz="2800" dirty="0">
                <a:latin typeface="Century Gothic" panose="020B0502020202020204" pitchFamily="34" charset="0"/>
              </a:rPr>
              <a:t> ng </a:t>
            </a:r>
            <a:r>
              <a:rPr lang="en-US" sz="2800" dirty="0" err="1">
                <a:latin typeface="Century Gothic" panose="020B0502020202020204" pitchFamily="34" charset="0"/>
              </a:rPr>
              <a:t>awitin</a:t>
            </a:r>
            <a:r>
              <a:rPr lang="en-US" sz="2800" dirty="0">
                <a:latin typeface="Century Gothic" panose="020B0502020202020204" pitchFamily="34" charset="0"/>
              </a:rPr>
              <a:t>. Ito ay </a:t>
            </a:r>
            <a:r>
              <a:rPr lang="en-US" sz="2800" dirty="0" err="1">
                <a:latin typeface="Century Gothic" panose="020B0502020202020204" pitchFamily="34" charset="0"/>
              </a:rPr>
              <a:t>isang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karagdagang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</a:p>
          <a:p>
            <a:r>
              <a:rPr lang="en-US" sz="2800" dirty="0" err="1">
                <a:latin typeface="Century Gothic" panose="020B0502020202020204" pitchFamily="34" charset="0"/>
              </a:rPr>
              <a:t>himig</a:t>
            </a:r>
            <a:r>
              <a:rPr lang="en-US" sz="2800" dirty="0">
                <a:latin typeface="Century Gothic" panose="020B0502020202020204" pitchFamily="34" charset="0"/>
              </a:rPr>
              <a:t> o </a:t>
            </a:r>
            <a:r>
              <a:rPr lang="en-US" sz="2800" dirty="0" err="1">
                <a:latin typeface="Century Gothic" panose="020B0502020202020204" pitchFamily="34" charset="0"/>
              </a:rPr>
              <a:t>ideya</a:t>
            </a:r>
            <a:r>
              <a:rPr lang="en-US" sz="2800" dirty="0">
                <a:latin typeface="Century Gothic" panose="020B0502020202020204" pitchFamily="34" charset="0"/>
              </a:rPr>
              <a:t> na </a:t>
            </a:r>
            <a:r>
              <a:rPr lang="en-US" sz="2800" dirty="0" err="1">
                <a:latin typeface="Century Gothic" panose="020B0502020202020204" pitchFamily="34" charset="0"/>
              </a:rPr>
              <a:t>nagbibigay</a:t>
            </a:r>
            <a:r>
              <a:rPr lang="en-US" sz="2800" dirty="0">
                <a:latin typeface="Century Gothic" panose="020B0502020202020204" pitchFamily="34" charset="0"/>
              </a:rPr>
              <a:t> ng </a:t>
            </a:r>
            <a:r>
              <a:rPr lang="en-US" sz="2800" dirty="0" err="1">
                <a:latin typeface="Century Gothic" panose="020B0502020202020204" pitchFamily="34" charset="0"/>
              </a:rPr>
              <a:t>isang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magandang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pagtatapos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sa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isang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awitin</a:t>
            </a:r>
            <a:r>
              <a:rPr lang="en-US" sz="2800" dirty="0">
                <a:latin typeface="Century Gothic" panose="020B0502020202020204" pitchFamily="34" charset="0"/>
              </a:rPr>
              <a:t>. </a:t>
            </a:r>
            <a:r>
              <a:rPr lang="en-US" sz="2800" dirty="0" err="1">
                <a:latin typeface="Century Gothic" panose="020B0502020202020204" pitchFamily="34" charset="0"/>
              </a:rPr>
              <a:t>Maaring</a:t>
            </a:r>
            <a:r>
              <a:rPr lang="en-US" sz="2800" dirty="0">
                <a:latin typeface="Century Gothic" panose="020B0502020202020204" pitchFamily="34" charset="0"/>
              </a:rPr>
              <a:t> ang </a:t>
            </a:r>
            <a:r>
              <a:rPr lang="en-US" sz="2800" dirty="0" err="1">
                <a:latin typeface="Century Gothic" panose="020B0502020202020204" pitchFamily="34" charset="0"/>
              </a:rPr>
              <a:t>palatandaan</a:t>
            </a:r>
            <a:r>
              <a:rPr lang="en-US" sz="2800" dirty="0">
                <a:latin typeface="Century Gothic" panose="020B0502020202020204" pitchFamily="34" charset="0"/>
              </a:rPr>
              <a:t> ay ang </a:t>
            </a:r>
            <a:r>
              <a:rPr lang="en-US" sz="2800" dirty="0" err="1">
                <a:latin typeface="Century Gothic" panose="020B0502020202020204" pitchFamily="34" charset="0"/>
              </a:rPr>
              <a:t>salitang</a:t>
            </a:r>
            <a:r>
              <a:rPr lang="en-US" sz="2800" dirty="0">
                <a:latin typeface="Century Gothic" panose="020B0502020202020204" pitchFamily="34" charset="0"/>
              </a:rPr>
              <a:t> coda o ang </a:t>
            </a:r>
            <a:r>
              <a:rPr lang="en-US" sz="2800" dirty="0" err="1">
                <a:latin typeface="Century Gothic" panose="020B0502020202020204" pitchFamily="34" charset="0"/>
              </a:rPr>
              <a:t>simbulong</a:t>
            </a:r>
            <a:r>
              <a:rPr lang="en-US" sz="2800" dirty="0">
                <a:latin typeface="Century Gothic" panose="020B0502020202020204" pitchFamily="34" charset="0"/>
              </a:rPr>
              <a:t> coda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26CED-F16A-4891-8617-8D254F12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72" y="3726805"/>
            <a:ext cx="396248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BCEC9F-B84E-4809-8AE2-E13BF9D5D8B2}"/>
              </a:ext>
            </a:extLst>
          </p:cNvPr>
          <p:cNvSpPr/>
          <p:nvPr/>
        </p:nvSpPr>
        <p:spPr>
          <a:xfrm>
            <a:off x="640080" y="132189"/>
            <a:ext cx="810006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latin typeface="Century Gothic" panose="020B0502020202020204" pitchFamily="34" charset="0"/>
              </a:rPr>
              <a:t>Ikahon</a:t>
            </a:r>
            <a:r>
              <a:rPr lang="en-US" sz="2000" dirty="0">
                <a:latin typeface="Century Gothic" panose="020B0502020202020204" pitchFamily="34" charset="0"/>
              </a:rPr>
              <a:t> ang </a:t>
            </a:r>
            <a:r>
              <a:rPr lang="en-US" sz="2000" dirty="0" err="1">
                <a:latin typeface="Century Gothic" panose="020B0502020202020204" pitchFamily="34" charset="0"/>
              </a:rPr>
              <a:t>magkatulad</a:t>
            </a:r>
            <a:r>
              <a:rPr lang="en-US" sz="2000" dirty="0">
                <a:latin typeface="Century Gothic" panose="020B0502020202020204" pitchFamily="34" charset="0"/>
              </a:rPr>
              <a:t> na </a:t>
            </a:r>
            <a:r>
              <a:rPr lang="en-US" sz="2000" dirty="0" err="1">
                <a:latin typeface="Century Gothic" panose="020B0502020202020204" pitchFamily="34" charset="0"/>
              </a:rPr>
              <a:t>parirala</a:t>
            </a:r>
            <a:r>
              <a:rPr lang="en-US" sz="2000" dirty="0">
                <a:latin typeface="Century Gothic" panose="020B0502020202020204" pitchFamily="34" charset="0"/>
              </a:rPr>
              <a:t> at </a:t>
            </a:r>
            <a:r>
              <a:rPr lang="en-US" sz="2000" dirty="0" err="1">
                <a:latin typeface="Century Gothic" panose="020B0502020202020204" pitchFamily="34" charset="0"/>
              </a:rPr>
              <a:t>bilugan</a:t>
            </a:r>
            <a:r>
              <a:rPr lang="en-US" sz="2000" dirty="0">
                <a:latin typeface="Century Gothic" panose="020B0502020202020204" pitchFamily="34" charset="0"/>
              </a:rPr>
              <a:t> ang </a:t>
            </a:r>
            <a:r>
              <a:rPr lang="en-US" sz="2000" dirty="0" err="1">
                <a:latin typeface="Century Gothic" panose="020B0502020202020204" pitchFamily="34" charset="0"/>
              </a:rPr>
              <a:t>magkahawig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36A96-92F4-4C4D-A26E-3CE74C1B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68" y="923191"/>
            <a:ext cx="6470983" cy="38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09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491</Words>
  <Application>Microsoft Office PowerPoint</Application>
  <PresentationFormat>On-screen Show (16:9)</PresentationFormat>
  <Paragraphs>42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Sniglet</vt:lpstr>
      <vt:lpstr>Arial</vt:lpstr>
      <vt:lpstr>Century Gothic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DEPED</dc:creator>
  <cp:lastModifiedBy>admin</cp:lastModifiedBy>
  <cp:revision>19</cp:revision>
  <dcterms:modified xsi:type="dcterms:W3CDTF">2023-04-16T23:20:54Z</dcterms:modified>
</cp:coreProperties>
</file>